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60" r:id="rId2"/>
    <p:sldId id="258" r:id="rId3"/>
    <p:sldId id="257" r:id="rId4"/>
    <p:sldId id="256" r:id="rId5"/>
    <p:sldId id="259" r:id="rId6"/>
    <p:sldId id="261" r:id="rId7"/>
    <p:sldId id="262" r:id="rId8"/>
    <p:sldId id="263" r:id="rId9"/>
    <p:sldId id="264" r:id="rId10"/>
    <p:sldId id="265" r:id="rId11"/>
    <p:sldId id="267" r:id="rId12"/>
    <p:sldId id="266" r:id="rId13"/>
    <p:sldId id="269" r:id="rId14"/>
    <p:sldId id="270" r:id="rId15"/>
    <p:sldId id="268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 autoAdjust="0"/>
    <p:restoredTop sz="94714" autoAdjust="0"/>
  </p:normalViewPr>
  <p:slideViewPr>
    <p:cSldViewPr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C8B5C9-E349-438A-98B1-C882AD792F53}" type="datetimeFigureOut">
              <a:rPr lang="en-US" smtClean="0"/>
              <a:t>12/16/2009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4708A8-BDC4-4C22-B2F2-C0691216910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4708A8-BDC4-4C22-B2F2-C06912169104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4708A8-BDC4-4C22-B2F2-C06912169104}" type="slidenum">
              <a:rPr lang="en-US" smtClean="0"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4708A8-BDC4-4C22-B2F2-C06912169104}" type="slidenum">
              <a:rPr lang="en-US" smtClean="0"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4708A8-BDC4-4C22-B2F2-C06912169104}" type="slidenum">
              <a:rPr lang="en-US" smtClean="0"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4708A8-BDC4-4C22-B2F2-C06912169104}" type="slidenum">
              <a:rPr lang="en-US" smtClean="0"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4708A8-BDC4-4C22-B2F2-C06912169104}" type="slidenum">
              <a:rPr lang="en-US" smtClean="0"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4708A8-BDC4-4C22-B2F2-C06912169104}" type="slidenum">
              <a:rPr lang="en-US" smtClean="0"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4708A8-BDC4-4C22-B2F2-C06912169104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4708A8-BDC4-4C22-B2F2-C06912169104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4708A8-BDC4-4C22-B2F2-C06912169104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4708A8-BDC4-4C22-B2F2-C06912169104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4708A8-BDC4-4C22-B2F2-C06912169104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4708A8-BDC4-4C22-B2F2-C06912169104}" type="slidenum">
              <a:rPr lang="en-US" smtClean="0"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4708A8-BDC4-4C22-B2F2-C06912169104}" type="slidenum">
              <a:rPr lang="en-US" smtClean="0"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4708A8-BDC4-4C22-B2F2-C06912169104}" type="slidenum">
              <a:rPr lang="en-US" smtClean="0"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3DF22-9667-4D36-870E-2C6A1CA952CE}" type="datetimeFigureOut">
              <a:rPr lang="en-US" smtClean="0"/>
              <a:t>12/16/2009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FD5FD-D019-4BC9-8A52-A435A329AFE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3DF22-9667-4D36-870E-2C6A1CA952CE}" type="datetimeFigureOut">
              <a:rPr lang="en-US" smtClean="0"/>
              <a:t>12/16/2009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FD5FD-D019-4BC9-8A52-A435A329AFE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3DF22-9667-4D36-870E-2C6A1CA952CE}" type="datetimeFigureOut">
              <a:rPr lang="en-US" smtClean="0"/>
              <a:t>12/16/2009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FD5FD-D019-4BC9-8A52-A435A329AFE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3DF22-9667-4D36-870E-2C6A1CA952CE}" type="datetimeFigureOut">
              <a:rPr lang="en-US" smtClean="0"/>
              <a:t>12/16/2009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FD5FD-D019-4BC9-8A52-A435A329AFE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3DF22-9667-4D36-870E-2C6A1CA952CE}" type="datetimeFigureOut">
              <a:rPr lang="en-US" smtClean="0"/>
              <a:t>12/16/2009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FD5FD-D019-4BC9-8A52-A435A329AFE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3DF22-9667-4D36-870E-2C6A1CA952CE}" type="datetimeFigureOut">
              <a:rPr lang="en-US" smtClean="0"/>
              <a:t>12/16/2009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FD5FD-D019-4BC9-8A52-A435A329AFE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3DF22-9667-4D36-870E-2C6A1CA952CE}" type="datetimeFigureOut">
              <a:rPr lang="en-US" smtClean="0"/>
              <a:t>12/16/2009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FD5FD-D019-4BC9-8A52-A435A329AFE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3DF22-9667-4D36-870E-2C6A1CA952CE}" type="datetimeFigureOut">
              <a:rPr lang="en-US" smtClean="0"/>
              <a:t>12/16/2009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FD5FD-D019-4BC9-8A52-A435A329AFE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3DF22-9667-4D36-870E-2C6A1CA952CE}" type="datetimeFigureOut">
              <a:rPr lang="en-US" smtClean="0"/>
              <a:t>12/16/2009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FD5FD-D019-4BC9-8A52-A435A329AFE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3DF22-9667-4D36-870E-2C6A1CA952CE}" type="datetimeFigureOut">
              <a:rPr lang="en-US" smtClean="0"/>
              <a:t>12/16/2009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FD5FD-D019-4BC9-8A52-A435A329AFE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3DF22-9667-4D36-870E-2C6A1CA952CE}" type="datetimeFigureOut">
              <a:rPr lang="en-US" smtClean="0"/>
              <a:t>12/16/2009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FD5FD-D019-4BC9-8A52-A435A329AFE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A3DF22-9667-4D36-870E-2C6A1CA952CE}" type="datetimeFigureOut">
              <a:rPr lang="en-US" smtClean="0"/>
              <a:t>12/16/2009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DFD5FD-D019-4BC9-8A52-A435A329AFE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t="-30000" b="-2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1394669" flipV="1">
            <a:off x="18570" y="40778"/>
            <a:ext cx="496258" cy="258815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.</a:t>
            </a:r>
            <a:endParaRPr lang="en-US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Works Cited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24400"/>
          </a:xfrm>
        </p:spPr>
        <p:txBody>
          <a:bodyPr>
            <a:normAutofit fontScale="25000" lnSpcReduction="20000"/>
          </a:bodyPr>
          <a:lstStyle/>
          <a:p>
            <a:r>
              <a:rPr lang="en-US" sz="5600" dirty="0"/>
              <a:t>Bailey, Richard. "</a:t>
            </a:r>
            <a:r>
              <a:rPr lang="en-US" sz="5600" dirty="0" err="1"/>
              <a:t>EBSCOhost</a:t>
            </a:r>
            <a:r>
              <a:rPr lang="en-US" sz="5600" dirty="0"/>
              <a:t>." </a:t>
            </a:r>
            <a:r>
              <a:rPr lang="en-US" sz="5600" i="1" dirty="0" err="1"/>
              <a:t>EBSCOhost</a:t>
            </a:r>
            <a:r>
              <a:rPr lang="en-US" sz="5600" dirty="0"/>
              <a:t>. Web. 23 Oct. 2009. &lt;http://web.ebscohost.com/ehost/delivery?vid=7&amp;hid=12&amp;sid=185ba43d-1508-4beb-afeb-6d581d9d1567%40sessionmgr11&gt;. </a:t>
            </a:r>
          </a:p>
          <a:p>
            <a:r>
              <a:rPr lang="en-US" sz="5600" dirty="0"/>
              <a:t>Bloom, Gordon A., Todd M. </a:t>
            </a:r>
            <a:r>
              <a:rPr lang="en-US" sz="5600" dirty="0" err="1"/>
              <a:t>Loughead</a:t>
            </a:r>
            <a:r>
              <a:rPr lang="en-US" sz="5600" dirty="0"/>
              <a:t>,, and Julie </a:t>
            </a:r>
            <a:r>
              <a:rPr lang="en-US" sz="5600" dirty="0" err="1"/>
              <a:t>Newin</a:t>
            </a:r>
            <a:r>
              <a:rPr lang="en-US" sz="5600" dirty="0"/>
              <a:t>. "Team Building for Youth Sport." </a:t>
            </a:r>
            <a:r>
              <a:rPr lang="en-US" sz="5600" i="1" dirty="0"/>
              <a:t>Journal of Physical Education, Recreation &amp; Dance</a:t>
            </a:r>
            <a:r>
              <a:rPr lang="en-US" sz="5600" dirty="0"/>
              <a:t> 9 (2008): 44. </a:t>
            </a:r>
            <a:r>
              <a:rPr lang="en-US" sz="5600" i="1" dirty="0" err="1"/>
              <a:t>ELibrary</a:t>
            </a:r>
            <a:r>
              <a:rPr lang="en-US" sz="5600" i="1" dirty="0"/>
              <a:t>. </a:t>
            </a:r>
            <a:r>
              <a:rPr lang="en-US" sz="5600" i="1" dirty="0" err="1"/>
              <a:t>ProQuest</a:t>
            </a:r>
            <a:r>
              <a:rPr lang="en-US" sz="5600" i="1" dirty="0"/>
              <a:t> LLC. SPRINGFIELD TWP SR HIGH SCHOOL.</a:t>
            </a:r>
            <a:r>
              <a:rPr lang="en-US" sz="5600" dirty="0"/>
              <a:t> Web. 12 Nov. 2009. &lt;http://elibrary.bigchalk.com/curriculum&gt;. </a:t>
            </a:r>
          </a:p>
          <a:p>
            <a:r>
              <a:rPr lang="en-US" sz="5600" dirty="0"/>
              <a:t>Byrd, Charles E. "The Influence of Participation in Junior High Athletics on Students' </a:t>
            </a:r>
            <a:r>
              <a:rPr lang="en-US" sz="5600" dirty="0" err="1"/>
              <a:t>Attitu</a:t>
            </a:r>
            <a:r>
              <a:rPr lang="en-US" sz="5600" dirty="0"/>
              <a:t>..." </a:t>
            </a:r>
            <a:r>
              <a:rPr lang="en-US" sz="5600" i="1" dirty="0" err="1"/>
              <a:t>EBSCOhost</a:t>
            </a:r>
            <a:r>
              <a:rPr lang="en-US" sz="5600" dirty="0"/>
              <a:t>. Web. 23 Oct. 2009. &lt;http://web.ebscohost.com/ehost/detail?vid=4&amp;hid=12&amp;sid=185ba43d-1508-4beb-afeb-6d581d9d1567%40sessionmgr11&amp;bdata=JnNpdGU9ZWhvc3QtbGl2ZSZzY29wZT1zaXRl#db=a9h&amp;AN=22485245&gt;. </a:t>
            </a:r>
          </a:p>
          <a:p>
            <a:r>
              <a:rPr lang="en-US" sz="5600" dirty="0" err="1"/>
              <a:t>Carniol</a:t>
            </a:r>
            <a:r>
              <a:rPr lang="en-US" sz="5600" dirty="0"/>
              <a:t>, Naomi. "Taking time to have some fun." </a:t>
            </a:r>
            <a:r>
              <a:rPr lang="en-US" sz="5600" i="1" dirty="0" err="1"/>
              <a:t>EBSCOhost</a:t>
            </a:r>
            <a:r>
              <a:rPr lang="en-US" sz="5600" dirty="0"/>
              <a:t>. 14 Aug. 2008. Web. 15 Dec. 2009. &lt;http://web.ebscohost.com/ehost&gt;. </a:t>
            </a:r>
          </a:p>
          <a:p>
            <a:r>
              <a:rPr lang="en-US" sz="5600" dirty="0"/>
              <a:t>Cary, Peter. "FIXING KIDS' SPORTS." </a:t>
            </a:r>
            <a:r>
              <a:rPr lang="en-US" sz="5600" i="1" dirty="0" err="1"/>
              <a:t>EBSCOhost</a:t>
            </a:r>
            <a:r>
              <a:rPr lang="en-US" sz="5600" i="1" dirty="0"/>
              <a:t> - </a:t>
            </a:r>
            <a:r>
              <a:rPr lang="en-US" sz="5600" i="1" dirty="0" err="1"/>
              <a:t>world?s</a:t>
            </a:r>
            <a:r>
              <a:rPr lang="en-US" sz="5600" i="1" dirty="0"/>
              <a:t> foremost premium research database service</a:t>
            </a:r>
            <a:r>
              <a:rPr lang="en-US" sz="5600" dirty="0"/>
              <a:t>. Web. 10 Nov. 2009. &lt;http://search.ebscohost.com/login.aspx?direct=true&amp;db=f5h&amp;AN=13243739&amp;site=ehost-live&gt;. </a:t>
            </a:r>
          </a:p>
          <a:p>
            <a:r>
              <a:rPr lang="en-US" sz="5600" i="1" dirty="0"/>
              <a:t>Child athletes</a:t>
            </a:r>
            <a:r>
              <a:rPr lang="en-US" sz="5600" dirty="0"/>
              <a:t>. Detroit: </a:t>
            </a:r>
            <a:r>
              <a:rPr lang="en-US" sz="5600" dirty="0" err="1"/>
              <a:t>Greenhaven</a:t>
            </a:r>
            <a:r>
              <a:rPr lang="en-US" sz="5600" dirty="0"/>
              <a:t>, 2008. Print. </a:t>
            </a:r>
          </a:p>
          <a:p>
            <a:r>
              <a:rPr lang="en-US" sz="5600" dirty="0"/>
              <a:t>Cook, Daniel T. "KIDS AND SPORT." </a:t>
            </a:r>
            <a:r>
              <a:rPr lang="en-US" sz="5600" i="1" dirty="0" err="1"/>
              <a:t>EBSCOhost</a:t>
            </a:r>
            <a:r>
              <a:rPr lang="en-US" sz="5600" i="1" dirty="0"/>
              <a:t> - </a:t>
            </a:r>
            <a:r>
              <a:rPr lang="en-US" sz="5600" i="1" dirty="0" err="1"/>
              <a:t>world?s</a:t>
            </a:r>
            <a:r>
              <a:rPr lang="en-US" sz="5600" i="1" dirty="0"/>
              <a:t> foremost premium research database service</a:t>
            </a:r>
            <a:r>
              <a:rPr lang="en-US" sz="5600" dirty="0"/>
              <a:t>. Web. 10 Nov. 2009. &lt;http://search.ebscohost.com/login.aspx?direct=true&amp;db=hch&amp;AN=5046376&amp;site=ehost-live&gt;. </a:t>
            </a:r>
            <a:endParaRPr lang="en-US" sz="5600" dirty="0" smtClean="0"/>
          </a:p>
          <a:p>
            <a:r>
              <a:rPr lang="en-US" sz="5600" dirty="0" smtClean="0"/>
              <a:t>Davis, Kimberly. "Sports and your child: What every parent should know." </a:t>
            </a:r>
            <a:r>
              <a:rPr lang="en-US" sz="5600" i="1" dirty="0" err="1" smtClean="0"/>
              <a:t>ELibrary</a:t>
            </a:r>
            <a:r>
              <a:rPr lang="en-US" sz="5600" i="1" dirty="0" smtClean="0"/>
              <a:t>: Login</a:t>
            </a:r>
            <a:r>
              <a:rPr lang="en-US" sz="5600" dirty="0" smtClean="0"/>
              <a:t>. Web. 12 Nov. 2009. &lt;http://elibrary.bigchalk.com/&gt;. </a:t>
            </a:r>
          </a:p>
          <a:p>
            <a:r>
              <a:rPr lang="en-US" sz="5600" dirty="0" smtClean="0"/>
              <a:t>Egan, Tracie. </a:t>
            </a:r>
            <a:r>
              <a:rPr lang="en-US" sz="5600" i="1" dirty="0" smtClean="0"/>
              <a:t>Water Polo (Sports from Coast to Coast)</a:t>
            </a:r>
            <a:r>
              <a:rPr lang="en-US" sz="5600" dirty="0" smtClean="0"/>
              <a:t>. New York: Rosen Group, 2004. Print. </a:t>
            </a:r>
          </a:p>
          <a:p>
            <a:r>
              <a:rPr lang="en-US" sz="5600" dirty="0" smtClean="0"/>
              <a:t>"FIGHTING CHILDHOOD OBESITY:PHIL LAWLER." </a:t>
            </a:r>
            <a:r>
              <a:rPr lang="en-US" sz="5600" i="1" dirty="0" err="1" smtClean="0"/>
              <a:t>ELibrary</a:t>
            </a:r>
            <a:r>
              <a:rPr lang="en-US" sz="5600" i="1" dirty="0" smtClean="0"/>
              <a:t>: Login</a:t>
            </a:r>
            <a:r>
              <a:rPr lang="en-US" sz="5600" dirty="0" smtClean="0"/>
              <a:t>. Web. 12 Nov. 2009. &lt;http://elibrary.bigchalk.com/&gt;. </a:t>
            </a:r>
          </a:p>
          <a:p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Works Cited Continued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r>
              <a:rPr lang="en-US" sz="4300" dirty="0" smtClean="0"/>
              <a:t>Fuller, Jim. "Learning from losing: Young starting to turn lessons into wins." </a:t>
            </a:r>
            <a:r>
              <a:rPr lang="en-US" sz="4300" i="1" dirty="0" err="1" smtClean="0"/>
              <a:t>EBSCOhost</a:t>
            </a:r>
            <a:r>
              <a:rPr lang="en-US" sz="4300" i="1" dirty="0" smtClean="0"/>
              <a:t> - </a:t>
            </a:r>
            <a:r>
              <a:rPr lang="en-US" sz="4300" i="1" dirty="0" err="1" smtClean="0"/>
              <a:t>world?s</a:t>
            </a:r>
            <a:r>
              <a:rPr lang="en-US" sz="4300" i="1" dirty="0" smtClean="0"/>
              <a:t> foremost premium research database service</a:t>
            </a:r>
            <a:r>
              <a:rPr lang="en-US" sz="4300" dirty="0" smtClean="0"/>
              <a:t>. Web. 10 Nov. 2009. &lt;http://search.ebscohost.com/login.aspx?direct=true&amp;db=nfh&amp;AN=2W62W6671375965&amp;site=ehost-live&gt;. </a:t>
            </a:r>
          </a:p>
          <a:p>
            <a:r>
              <a:rPr lang="en-US" sz="4300" dirty="0" smtClean="0"/>
              <a:t>Glover, Donald R. </a:t>
            </a:r>
            <a:r>
              <a:rPr lang="en-US" sz="4300" i="1" dirty="0" smtClean="0"/>
              <a:t>Team building through physical challenges</a:t>
            </a:r>
            <a:r>
              <a:rPr lang="en-US" sz="4300" dirty="0" smtClean="0"/>
              <a:t>. Champaign, Ill: Human Kinetics, 1992. Print. </a:t>
            </a:r>
          </a:p>
          <a:p>
            <a:r>
              <a:rPr lang="en-US" sz="4300" dirty="0" smtClean="0"/>
              <a:t>Hines, Charles. </a:t>
            </a:r>
            <a:r>
              <a:rPr lang="en-US" sz="4300" i="1" dirty="0" smtClean="0"/>
              <a:t>How to Play and Teach Water Polo</a:t>
            </a:r>
            <a:r>
              <a:rPr lang="en-US" sz="4300" dirty="0" smtClean="0"/>
              <a:t>. New York: Association, 1967. Print. </a:t>
            </a:r>
          </a:p>
          <a:p>
            <a:r>
              <a:rPr lang="en-US" sz="4300" dirty="0" smtClean="0"/>
              <a:t>LAYDEN, TIM. "Get Out and Play!" </a:t>
            </a:r>
            <a:r>
              <a:rPr lang="en-US" sz="4300" i="1" dirty="0" smtClean="0"/>
              <a:t>Sports Illustrated</a:t>
            </a:r>
            <a:r>
              <a:rPr lang="en-US" sz="4300" dirty="0" smtClean="0"/>
              <a:t>. 15 Nov. 2004. Web. 12 Nov. 2009. </a:t>
            </a:r>
          </a:p>
          <a:p>
            <a:r>
              <a:rPr lang="en-US" sz="4300" dirty="0" err="1" smtClean="0"/>
              <a:t>Negley</a:t>
            </a:r>
            <a:r>
              <a:rPr lang="en-US" sz="4300" dirty="0" smtClean="0"/>
              <a:t>, </a:t>
            </a:r>
            <a:r>
              <a:rPr lang="en-US" sz="5600" dirty="0" smtClean="0"/>
              <a:t>Erin</a:t>
            </a:r>
            <a:r>
              <a:rPr lang="en-US" sz="4300" dirty="0" smtClean="0"/>
              <a:t>. "Community league celebrates 40th: Van Reed Athletic Association grows in players, sports but its mission remains: giving all a chance to play, cheer." </a:t>
            </a:r>
            <a:r>
              <a:rPr lang="en-US" sz="4300" i="1" dirty="0" err="1" smtClean="0"/>
              <a:t>EBSCOhost</a:t>
            </a:r>
            <a:r>
              <a:rPr lang="en-US" sz="4300" i="1" dirty="0" smtClean="0"/>
              <a:t> - </a:t>
            </a:r>
            <a:r>
              <a:rPr lang="en-US" sz="4300" i="1" dirty="0" err="1" smtClean="0"/>
              <a:t>world?s</a:t>
            </a:r>
            <a:r>
              <a:rPr lang="en-US" sz="4300" i="1" dirty="0" smtClean="0"/>
              <a:t> foremost premium research database service</a:t>
            </a:r>
            <a:r>
              <a:rPr lang="en-US" sz="4300" dirty="0" smtClean="0"/>
              <a:t>. Web. 10 Nov. 2009. &lt;http://ebscohost.com/&gt;. </a:t>
            </a:r>
          </a:p>
          <a:p>
            <a:r>
              <a:rPr lang="en-US" sz="4300" dirty="0" smtClean="0"/>
              <a:t>Perry, Patrick. "Keeping kids fit for life." </a:t>
            </a:r>
            <a:r>
              <a:rPr lang="en-US" sz="4300" i="1" dirty="0" smtClean="0"/>
              <a:t>Saturday Evening Post</a:t>
            </a:r>
            <a:r>
              <a:rPr lang="en-US" sz="4300" dirty="0" smtClean="0"/>
              <a:t>. Web. 12 Nov. 2009. </a:t>
            </a:r>
          </a:p>
          <a:p>
            <a:r>
              <a:rPr lang="en-US" sz="4300" dirty="0" smtClean="0"/>
              <a:t>Powers, Holly S. "Participation in extracurricular physical activity programs at middle schools." </a:t>
            </a:r>
            <a:r>
              <a:rPr lang="en-US" sz="4300" i="1" dirty="0" err="1" smtClean="0"/>
              <a:t>GaleNet</a:t>
            </a:r>
            <a:r>
              <a:rPr lang="en-US" sz="4300" dirty="0" smtClean="0"/>
              <a:t>. Web. 10 Nov. 2009. &lt;http://find.galegroup.com/&gt;. </a:t>
            </a:r>
          </a:p>
          <a:p>
            <a:r>
              <a:rPr lang="en-US" sz="4300" dirty="0" smtClean="0"/>
              <a:t>Rosewater, Ann. "LEARNING TO PLAY AND PLAYING TO LEARN: Organized Sports and Educational Out..." </a:t>
            </a:r>
            <a:r>
              <a:rPr lang="en-US" sz="4300" i="1" dirty="0" err="1" smtClean="0"/>
              <a:t>EBSCOhost</a:t>
            </a:r>
            <a:r>
              <a:rPr lang="en-US" sz="4300" dirty="0" smtClean="0"/>
              <a:t>. Web. 23 Oct. 2009. &lt;http://web.ebscohost.com/ehost/detail?vid=5&amp;hid=12&amp;sid=185ba43d-1508-4beb-afeb-6d581d9d1567%40sessionmgr11&amp;bdata=JnNpdGU9ZWhvc3QtbGl2ZSZzY29wZT1zaXRl#db=a9h&amp;AN=44062217&gt;. </a:t>
            </a:r>
          </a:p>
          <a:p>
            <a:r>
              <a:rPr lang="en-US" sz="4300" dirty="0" smtClean="0"/>
              <a:t>Rosewater, Ann. "LEARNING TO PLAY AND PLAYING TO LEARN: Organized Sports and Educational Out..." </a:t>
            </a:r>
            <a:r>
              <a:rPr lang="en-US" sz="4300" i="1" dirty="0" err="1" smtClean="0"/>
              <a:t>EBSCOhost</a:t>
            </a:r>
            <a:r>
              <a:rPr lang="en-US" sz="4300" dirty="0" smtClean="0"/>
              <a:t>. Web. 23 Oct. 2009. &lt;http://web.ebscohost.com/ehost/detail?vid=5&amp;hid=12&amp;sid=185ba43d-1508-4beb-afeb-6d581d9d1567%40sessionmgr11&amp;bdata=JnNpdGU9ZWhvc3QtbGl2ZSZzY29wZT1zaXRl#db=a9h&amp;AN=44062217&gt;. </a:t>
            </a:r>
          </a:p>
          <a:p>
            <a:r>
              <a:rPr lang="en-US" sz="4300" dirty="0" err="1" smtClean="0"/>
              <a:t>Ryska</a:t>
            </a:r>
            <a:r>
              <a:rPr lang="en-US" sz="4300" dirty="0" smtClean="0"/>
              <a:t>, Todd A. "Perceived Purposes of Sport Among Recreational Participants: The Role of Competitive Dispositions." </a:t>
            </a:r>
            <a:r>
              <a:rPr lang="en-US" sz="4300" i="1" dirty="0" smtClean="0"/>
              <a:t>Journal of Sport Behavior</a:t>
            </a:r>
            <a:r>
              <a:rPr lang="en-US" sz="4300" dirty="0" smtClean="0"/>
              <a:t> 25.1 (2002): 22-91. </a:t>
            </a:r>
            <a:r>
              <a:rPr lang="en-US" sz="4300" i="1" dirty="0" err="1" smtClean="0"/>
              <a:t>EBSCOhost</a:t>
            </a:r>
            <a:r>
              <a:rPr lang="en-US" sz="4300" dirty="0" smtClean="0"/>
              <a:t>. Mar. 2002. Web. 13 Nov. 2009. &lt;http://web.ebscohost.com/ehost&gt;. </a:t>
            </a:r>
          </a:p>
          <a:p>
            <a:r>
              <a:rPr lang="en-US" sz="4300" dirty="0" err="1" smtClean="0"/>
              <a:t>Ryska</a:t>
            </a:r>
            <a:r>
              <a:rPr lang="en-US" sz="4300" dirty="0" smtClean="0"/>
              <a:t>, Todd A. "Sportsmanship in Young Athletes: The Role of </a:t>
            </a:r>
            <a:r>
              <a:rPr lang="en-US" sz="4300" dirty="0" err="1" smtClean="0"/>
              <a:t>Competitveness</a:t>
            </a:r>
            <a:r>
              <a:rPr lang="en-US" sz="4300" dirty="0" smtClean="0"/>
              <a:t>, Motivational Orientation, and Perceived Purposes of Sport." </a:t>
            </a:r>
            <a:r>
              <a:rPr lang="en-US" sz="4300" i="1" dirty="0" smtClean="0"/>
              <a:t>Journal of Psychology</a:t>
            </a:r>
            <a:r>
              <a:rPr lang="en-US" sz="4300" dirty="0" smtClean="0"/>
              <a:t> 137.3 (2003): 273. </a:t>
            </a:r>
            <a:r>
              <a:rPr lang="en-US" sz="4300" i="1" dirty="0" err="1" smtClean="0"/>
              <a:t>EBSCOhost</a:t>
            </a:r>
            <a:r>
              <a:rPr lang="en-US" sz="4300" dirty="0" smtClean="0"/>
              <a:t>. May 2003. Web. 13 Nov. 2009. &lt;http://web.ebscohost.com/ehost&gt;. </a:t>
            </a:r>
          </a:p>
          <a:p>
            <a:r>
              <a:rPr lang="en-US" sz="4300" dirty="0" smtClean="0"/>
              <a:t>"Should Elementary School Children Take Part in Inter-School Sports Competition?" </a:t>
            </a:r>
            <a:r>
              <a:rPr lang="en-US" sz="4300" i="1" dirty="0" smtClean="0"/>
              <a:t>Sports Media - Home</a:t>
            </a:r>
            <a:r>
              <a:rPr lang="en-US" sz="4300" dirty="0" smtClean="0"/>
              <a:t>. Web. 22 Oct. 2009. &lt;http://www.sports-media.org/sportapolisnewsletter16.htm&gt;. </a:t>
            </a:r>
          </a:p>
          <a:p>
            <a:r>
              <a:rPr lang="en-US" sz="4300" dirty="0" smtClean="0"/>
              <a:t>"Teamwork pays off for youth sports book authors: Fun lessons about sports and sportsmanship are the topic of a new children's book written by two Gulliver coaches." </a:t>
            </a:r>
            <a:r>
              <a:rPr lang="en-US" sz="4300" i="1" dirty="0" err="1" smtClean="0"/>
              <a:t>EBSCOhost</a:t>
            </a:r>
            <a:r>
              <a:rPr lang="en-US" sz="4300" i="1" dirty="0" smtClean="0"/>
              <a:t> - </a:t>
            </a:r>
            <a:r>
              <a:rPr lang="en-US" sz="4300" i="1" dirty="0" err="1" smtClean="0"/>
              <a:t>world?s</a:t>
            </a:r>
            <a:r>
              <a:rPr lang="en-US" sz="4300" i="1" dirty="0" smtClean="0"/>
              <a:t> foremost premium research database service</a:t>
            </a:r>
            <a:r>
              <a:rPr lang="en-US" sz="4300" dirty="0" smtClean="0"/>
              <a:t>. Web. 10 Nov. 2009. &lt;http://search.ebscohost.com/login.aspx?direct=true&amp;db=nfh&amp;AN=2W62W61301118851&amp;site=ehost-live&gt;. </a:t>
            </a:r>
          </a:p>
          <a:p>
            <a:r>
              <a:rPr lang="en-US" sz="4300" dirty="0" smtClean="0"/>
              <a:t>Web. 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Works Cited Pictures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72000"/>
          </a:xfrm>
        </p:spPr>
        <p:txBody>
          <a:bodyPr>
            <a:normAutofit fontScale="40000" lnSpcReduction="20000"/>
          </a:bodyPr>
          <a:lstStyle/>
          <a:p>
            <a:r>
              <a:rPr lang="en-US" dirty="0" err="1"/>
              <a:t>Caridgewell</a:t>
            </a:r>
            <a:r>
              <a:rPr lang="en-US" dirty="0"/>
              <a:t>. </a:t>
            </a:r>
            <a:r>
              <a:rPr lang="en-US" i="1" dirty="0"/>
              <a:t>CB061422</a:t>
            </a:r>
            <a:r>
              <a:rPr lang="en-US" dirty="0"/>
              <a:t>. 2006. Photograph. </a:t>
            </a:r>
            <a:r>
              <a:rPr lang="en-US" i="1" dirty="0" err="1"/>
              <a:t>Flickr</a:t>
            </a:r>
            <a:r>
              <a:rPr lang="en-US" dirty="0"/>
              <a:t>. 7 Dec. 2006. Web. 11 Dec. 2009. &lt;http://www.flickr.com/photos/43331433@N00/316614397/&gt;. </a:t>
            </a:r>
          </a:p>
          <a:p>
            <a:r>
              <a:rPr lang="en-US" dirty="0" err="1"/>
              <a:t>Hoodhopes</a:t>
            </a:r>
            <a:r>
              <a:rPr lang="en-US" dirty="0"/>
              <a:t>. </a:t>
            </a:r>
            <a:r>
              <a:rPr lang="en-US" i="1" dirty="0"/>
              <a:t>BXP49524</a:t>
            </a:r>
            <a:r>
              <a:rPr lang="en-US" dirty="0"/>
              <a:t>. 2008. Photograph. </a:t>
            </a:r>
            <a:r>
              <a:rPr lang="en-US" i="1" dirty="0" err="1"/>
              <a:t>Flickr</a:t>
            </a:r>
            <a:r>
              <a:rPr lang="en-US" dirty="0"/>
              <a:t>. 8 Oct. 2008. Web. 14 Dec. 2009. &lt;http://www.flickr.com/photos/31233830@N06/2924267363/&gt;. </a:t>
            </a:r>
          </a:p>
          <a:p>
            <a:r>
              <a:rPr lang="fr-FR" dirty="0" err="1"/>
              <a:t>Ilgigrad</a:t>
            </a:r>
            <a:r>
              <a:rPr lang="fr-FR" dirty="0"/>
              <a:t>. </a:t>
            </a:r>
            <a:r>
              <a:rPr lang="fr-FR" i="1" dirty="0"/>
              <a:t>Paris FC Olympique Vincennes 6-1</a:t>
            </a:r>
            <a:r>
              <a:rPr lang="fr-FR" dirty="0"/>
              <a:t>. </a:t>
            </a:r>
            <a:r>
              <a:rPr lang="en-US" dirty="0"/>
              <a:t>Photograph. </a:t>
            </a:r>
            <a:r>
              <a:rPr lang="en-US" i="1" dirty="0"/>
              <a:t>Flicker</a:t>
            </a:r>
            <a:r>
              <a:rPr lang="en-US" dirty="0"/>
              <a:t>. 18 Feb. 2008. Web. 18 Nov. 2009. &lt;http://www.flickr.com/photos/ilgigrad/2274226317/in/photostream/&gt;. </a:t>
            </a:r>
          </a:p>
          <a:p>
            <a:r>
              <a:rPr lang="en-US" dirty="0" err="1"/>
              <a:t>Jiulliano</a:t>
            </a:r>
            <a:r>
              <a:rPr lang="en-US" dirty="0"/>
              <a:t>. </a:t>
            </a:r>
            <a:r>
              <a:rPr lang="en-US" i="1" dirty="0"/>
              <a:t>Go Team!</a:t>
            </a:r>
            <a:r>
              <a:rPr lang="en-US" dirty="0"/>
              <a:t> Photograph. </a:t>
            </a:r>
            <a:r>
              <a:rPr lang="en-US" i="1" dirty="0"/>
              <a:t>Flicker</a:t>
            </a:r>
            <a:r>
              <a:rPr lang="en-US" dirty="0"/>
              <a:t>. 10 Oct. 2008. Web. 18 Nov. 2009. &lt;http://www.flickr.com/photos/jew_lee_yah_no/2930159010/&gt;. </a:t>
            </a:r>
          </a:p>
          <a:p>
            <a:r>
              <a:rPr lang="en-US" dirty="0" err="1"/>
              <a:t>JWas</a:t>
            </a:r>
            <a:r>
              <a:rPr lang="en-US" dirty="0"/>
              <a:t>. </a:t>
            </a:r>
            <a:r>
              <a:rPr lang="en-US" i="1" dirty="0"/>
              <a:t>Only 20 Seconds To Go...</a:t>
            </a:r>
            <a:r>
              <a:rPr lang="en-US" dirty="0"/>
              <a:t> 2006. Photograph. </a:t>
            </a:r>
            <a:r>
              <a:rPr lang="en-US" i="1" dirty="0" err="1"/>
              <a:t>Flickr</a:t>
            </a:r>
            <a:r>
              <a:rPr lang="en-US" dirty="0"/>
              <a:t>. 14 July 2006. Web. 14 Dec. 2009. &lt;http://www.flickr.com/photos/jwasson/189273354/&gt;. </a:t>
            </a:r>
          </a:p>
          <a:p>
            <a:r>
              <a:rPr lang="en-US" dirty="0"/>
              <a:t>Lime Star Images'' </a:t>
            </a:r>
            <a:r>
              <a:rPr lang="en-US" i="1" dirty="0"/>
              <a:t>Who's ball ?</a:t>
            </a:r>
            <a:r>
              <a:rPr lang="en-US" dirty="0"/>
              <a:t> 2009. Photograph. </a:t>
            </a:r>
            <a:r>
              <a:rPr lang="en-US" i="1" dirty="0" err="1"/>
              <a:t>Flickr</a:t>
            </a:r>
            <a:r>
              <a:rPr lang="en-US" dirty="0"/>
              <a:t>. 1 Aug. 2009. Web. 11 Dec. 2009. </a:t>
            </a:r>
            <a:r>
              <a:rPr lang="fr-FR" dirty="0"/>
              <a:t>&lt;http://www.flickr.com/photos/bella_aqua/3776756929/&gt;. </a:t>
            </a:r>
            <a:endParaRPr lang="en-US" dirty="0"/>
          </a:p>
          <a:p>
            <a:r>
              <a:rPr lang="fr-FR" i="1" dirty="0"/>
              <a:t>Éléments du football français II</a:t>
            </a:r>
            <a:r>
              <a:rPr lang="fr-FR" dirty="0"/>
              <a:t>. </a:t>
            </a:r>
            <a:r>
              <a:rPr lang="en-US" dirty="0"/>
              <a:t>Photograph. </a:t>
            </a:r>
            <a:r>
              <a:rPr lang="en-US" i="1" dirty="0"/>
              <a:t>Flicker</a:t>
            </a:r>
            <a:r>
              <a:rPr lang="en-US" dirty="0"/>
              <a:t>. 12 May 2008. Web. 18 Nov. 2009. &lt;http://www.flickr.com/photos/ilgigrad/2486865437/in/photostream/&gt;. </a:t>
            </a:r>
          </a:p>
          <a:p>
            <a:r>
              <a:rPr lang="en-US" dirty="0" err="1"/>
              <a:t>Metroatlantaymca</a:t>
            </a:r>
            <a:r>
              <a:rPr lang="en-US" dirty="0"/>
              <a:t>. </a:t>
            </a:r>
            <a:r>
              <a:rPr lang="en-US" i="1" dirty="0"/>
              <a:t>Soccer016</a:t>
            </a:r>
            <a:r>
              <a:rPr lang="en-US" dirty="0"/>
              <a:t>. 2008. Photograph. </a:t>
            </a:r>
            <a:r>
              <a:rPr lang="en-US" i="1" dirty="0" err="1"/>
              <a:t>Flickr</a:t>
            </a:r>
            <a:r>
              <a:rPr lang="en-US" dirty="0"/>
              <a:t>. </a:t>
            </a:r>
            <a:r>
              <a:rPr lang="en-US" dirty="0" err="1"/>
              <a:t>Metroatlantaymca</a:t>
            </a:r>
            <a:r>
              <a:rPr lang="en-US" dirty="0"/>
              <a:t>, 13 Oct. 2008. Web. 11 Dec. 2009. &lt;http://www.flickr.com/photos/31226309@N07/2937890109/in/photostream/&gt;. </a:t>
            </a:r>
          </a:p>
          <a:p>
            <a:r>
              <a:rPr lang="en-US" dirty="0" err="1"/>
              <a:t>Metroatlantaymca</a:t>
            </a:r>
            <a:r>
              <a:rPr lang="en-US" dirty="0"/>
              <a:t>. </a:t>
            </a:r>
            <a:r>
              <a:rPr lang="en-US" i="1" dirty="0"/>
              <a:t>YMCA Soccer Camp</a:t>
            </a:r>
            <a:r>
              <a:rPr lang="en-US" dirty="0"/>
              <a:t>. 2008. Photograph. </a:t>
            </a:r>
            <a:r>
              <a:rPr lang="en-US" i="1" dirty="0" err="1"/>
              <a:t>Flickr</a:t>
            </a:r>
            <a:r>
              <a:rPr lang="en-US" dirty="0"/>
              <a:t>. 13 Oct. 2008. Web. 11 Dec. 2009. &lt;http://www.flickr.com/photos/31226309@N07/2938804868/&gt;. </a:t>
            </a:r>
          </a:p>
          <a:p>
            <a:r>
              <a:rPr lang="en-US" dirty="0" err="1"/>
              <a:t>Moonjazz</a:t>
            </a:r>
            <a:r>
              <a:rPr lang="en-US" dirty="0"/>
              <a:t>. </a:t>
            </a:r>
            <a:r>
              <a:rPr lang="en-US" i="1" dirty="0"/>
              <a:t>Yoga and Kids, Festival of Health and Exercise, and Fun</a:t>
            </a:r>
            <a:r>
              <a:rPr lang="en-US" dirty="0"/>
              <a:t>. 2009. Photograph. </a:t>
            </a:r>
            <a:r>
              <a:rPr lang="en-US" i="1" dirty="0" err="1"/>
              <a:t>Flickr</a:t>
            </a:r>
            <a:r>
              <a:rPr lang="en-US" dirty="0"/>
              <a:t>. 15 May 2009. Web. 11 Dec. 2009. &lt;http://www.flickr.com/photos/moonjazz/3533145793/&gt;. </a:t>
            </a:r>
          </a:p>
          <a:p>
            <a:r>
              <a:rPr lang="en-US" dirty="0"/>
              <a:t>Scissor Fighter Photography. </a:t>
            </a:r>
            <a:r>
              <a:rPr lang="en-US" i="1" dirty="0"/>
              <a:t>K.I.D.S. Camp</a:t>
            </a:r>
            <a:r>
              <a:rPr lang="en-US" dirty="0"/>
              <a:t>. 2009. Photograph. </a:t>
            </a:r>
            <a:r>
              <a:rPr lang="en-US" i="1" dirty="0" err="1"/>
              <a:t>Flickr</a:t>
            </a:r>
            <a:r>
              <a:rPr lang="en-US" dirty="0"/>
              <a:t>. 20 May 2009. Web. 11 Dec. 2009. &lt;http://www.flickr.com/photos/scissorfighter/3549888333/&gt;. </a:t>
            </a:r>
          </a:p>
          <a:p>
            <a:r>
              <a:rPr lang="en-US" dirty="0" err="1"/>
              <a:t>Townzell</a:t>
            </a:r>
            <a:r>
              <a:rPr lang="en-US" dirty="0"/>
              <a:t>. </a:t>
            </a:r>
            <a:r>
              <a:rPr lang="en-US" i="1" dirty="0"/>
              <a:t>IMG_2558</a:t>
            </a:r>
            <a:r>
              <a:rPr lang="en-US" dirty="0"/>
              <a:t>. 2006. Photograph. </a:t>
            </a:r>
            <a:r>
              <a:rPr lang="en-US" i="1" dirty="0" err="1"/>
              <a:t>Flickr</a:t>
            </a:r>
            <a:r>
              <a:rPr lang="en-US" dirty="0"/>
              <a:t>. 8 Dec. 2006. Web. 14 Dec. 2009. &lt;http://www.flickr.com/photos/townzell/317534495/&gt;.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Competitive Sports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/>
          <a:srcRect/>
          <a:stretch>
            <a:fillRect t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168</TotalTime>
  <Words>1125</Words>
  <Application>Microsoft Office PowerPoint</Application>
  <PresentationFormat>On-screen Show (4:3)</PresentationFormat>
  <Paragraphs>56</Paragraphs>
  <Slides>15</Slides>
  <Notes>15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.</vt:lpstr>
      <vt:lpstr>Competitive Sports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Works Cited</vt:lpstr>
      <vt:lpstr>Works Cited Continued </vt:lpstr>
      <vt:lpstr>Works Cited Pictures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Kelsey</dc:creator>
  <cp:lastModifiedBy>Kelsey</cp:lastModifiedBy>
  <cp:revision>17</cp:revision>
  <dcterms:created xsi:type="dcterms:W3CDTF">2009-12-17T03:11:59Z</dcterms:created>
  <dcterms:modified xsi:type="dcterms:W3CDTF">2009-12-17T06:00:00Z</dcterms:modified>
</cp:coreProperties>
</file>